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59" r:id="rId4"/>
    <p:sldId id="268" r:id="rId5"/>
    <p:sldId id="271" r:id="rId6"/>
    <p:sldId id="269" r:id="rId7"/>
    <p:sldId id="260" r:id="rId8"/>
    <p:sldId id="270" r:id="rId9"/>
    <p:sldId id="261" r:id="rId10"/>
    <p:sldId id="263" r:id="rId11"/>
    <p:sldId id="265" r:id="rId12"/>
    <p:sldId id="266" r:id="rId13"/>
    <p:sldId id="267" r:id="rId14"/>
    <p:sldId id="273" r:id="rId15"/>
  </p:sldIdLst>
  <p:sldSz cx="12192000" cy="6858000"/>
  <p:notesSz cx="6858000" cy="9144000"/>
  <p:embeddedFontLst>
    <p:embeddedFont>
      <p:font typeface="Pretendard" panose="020B0600000101010101" charset="-127"/>
      <p:regular r:id="rId18"/>
      <p:bold r:id="rId19"/>
    </p:embeddedFont>
    <p:embeddedFont>
      <p:font typeface="Pretendard Black" panose="020B0600000101010101" charset="-127"/>
      <p:bold r:id="rId20"/>
    </p:embeddedFont>
    <p:embeddedFont>
      <p:font typeface="Pretendard Medium" panose="020B0600000101010101" charset="-127"/>
      <p:regular r:id="rId21"/>
    </p:embeddedFont>
    <p:embeddedFont>
      <p:font typeface="Cambria Math" panose="02040503050406030204" pitchFamily="18" charset="0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10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9"/>
    <p:restoredTop sz="94694"/>
  </p:normalViewPr>
  <p:slideViewPr>
    <p:cSldViewPr snapToGrid="0">
      <p:cViewPr varScale="1">
        <p:scale>
          <a:sx n="101" d="100"/>
          <a:sy n="101" d="100"/>
        </p:scale>
        <p:origin x="12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2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준형" userId="133c83c2-2714-4a7b-bead-db8f4380fbcf" providerId="ADAL" clId="{C1B68E96-DE37-4480-875C-B4BC8F0A4881}"/>
    <pc:docChg chg="modSld">
      <pc:chgData name="김준형" userId="133c83c2-2714-4a7b-bead-db8f4380fbcf" providerId="ADAL" clId="{C1B68E96-DE37-4480-875C-B4BC8F0A4881}" dt="2023-08-18T02:32:12.110" v="1" actId="20577"/>
      <pc:docMkLst>
        <pc:docMk/>
      </pc:docMkLst>
      <pc:sldChg chg="modSp mod">
        <pc:chgData name="김준형" userId="133c83c2-2714-4a7b-bead-db8f4380fbcf" providerId="ADAL" clId="{C1B68E96-DE37-4480-875C-B4BC8F0A4881}" dt="2023-08-18T02:32:12.110" v="1" actId="20577"/>
        <pc:sldMkLst>
          <pc:docMk/>
          <pc:sldMk cId="3722049316" sldId="256"/>
        </pc:sldMkLst>
        <pc:spChg chg="mod">
          <ac:chgData name="김준형" userId="133c83c2-2714-4a7b-bead-db8f4380fbcf" providerId="ADAL" clId="{C1B68E96-DE37-4480-875C-B4BC8F0A4881}" dt="2023-08-18T02:32:12.110" v="1" actId="20577"/>
          <ac:spMkLst>
            <pc:docMk/>
            <pc:sldMk cId="3722049316" sldId="256"/>
            <ac:spMk id="2" creationId="{3EF87E80-C891-4DD0-A680-9D9E3B7109B7}"/>
          </ac:spMkLst>
        </pc:spChg>
      </pc:sldChg>
    </pc:docChg>
  </pc:docChgLst>
  <pc:docChgLst>
    <pc:chgData name="김준형" userId="133c83c2-2714-4a7b-bead-db8f4380fbcf" providerId="ADAL" clId="{15CA69C9-CD12-4FCA-B0E0-CA684D6D2AF1}"/>
    <pc:docChg chg="modMainMaster">
      <pc:chgData name="김준형" userId="133c83c2-2714-4a7b-bead-db8f4380fbcf" providerId="ADAL" clId="{15CA69C9-CD12-4FCA-B0E0-CA684D6D2AF1}" dt="2023-07-05T07:31:43.955" v="6" actId="2711"/>
      <pc:docMkLst>
        <pc:docMk/>
      </pc:docMkLst>
      <pc:sldMasterChg chg="modSldLayout">
        <pc:chgData name="김준형" userId="133c83c2-2714-4a7b-bead-db8f4380fbcf" providerId="ADAL" clId="{15CA69C9-CD12-4FCA-B0E0-CA684D6D2AF1}" dt="2023-07-05T07:31:43.955" v="6" actId="2711"/>
        <pc:sldMasterMkLst>
          <pc:docMk/>
          <pc:sldMasterMk cId="3624440064" sldId="2147483648"/>
        </pc:sldMasterMkLst>
        <pc:sldLayoutChg chg="modSp">
          <pc:chgData name="김준형" userId="133c83c2-2714-4a7b-bead-db8f4380fbcf" providerId="ADAL" clId="{15CA69C9-CD12-4FCA-B0E0-CA684D6D2AF1}" dt="2023-07-05T07:31:28.244" v="2" actId="123"/>
          <pc:sldLayoutMkLst>
            <pc:docMk/>
            <pc:sldMasterMk cId="3624440064" sldId="2147483648"/>
            <pc:sldLayoutMk cId="3365629916" sldId="2147483650"/>
          </pc:sldLayoutMkLst>
          <pc:spChg chg="mod">
            <ac:chgData name="김준형" userId="133c83c2-2714-4a7b-bead-db8f4380fbcf" providerId="ADAL" clId="{15CA69C9-CD12-4FCA-B0E0-CA684D6D2AF1}" dt="2023-07-05T07:31:28.244" v="2" actId="123"/>
            <ac:spMkLst>
              <pc:docMk/>
              <pc:sldMasterMk cId="3624440064" sldId="2147483648"/>
              <pc:sldLayoutMk cId="3365629916" sldId="2147483650"/>
              <ac:spMk id="3" creationId="{5D7018C4-34B7-4D9F-ACCB-C371C8C82963}"/>
            </ac:spMkLst>
          </pc:spChg>
        </pc:sldLayoutChg>
        <pc:sldLayoutChg chg="modSp">
          <pc:chgData name="김준형" userId="133c83c2-2714-4a7b-bead-db8f4380fbcf" providerId="ADAL" clId="{15CA69C9-CD12-4FCA-B0E0-CA684D6D2AF1}" dt="2023-07-05T07:31:43.955" v="6" actId="2711"/>
          <pc:sldLayoutMkLst>
            <pc:docMk/>
            <pc:sldMasterMk cId="3624440064" sldId="2147483648"/>
            <pc:sldLayoutMk cId="4021856486" sldId="2147483651"/>
          </pc:sldLayoutMkLst>
          <pc:spChg chg="mod">
            <ac:chgData name="김준형" userId="133c83c2-2714-4a7b-bead-db8f4380fbcf" providerId="ADAL" clId="{15CA69C9-CD12-4FCA-B0E0-CA684D6D2AF1}" dt="2023-07-05T07:31:43.955" v="6" actId="2711"/>
            <ac:spMkLst>
              <pc:docMk/>
              <pc:sldMasterMk cId="3624440064" sldId="2147483648"/>
              <pc:sldLayoutMk cId="4021856486" sldId="2147483651"/>
              <ac:spMk id="21" creationId="{140B32EA-9D3E-4252-A282-425D5E59471D}"/>
            </ac:spMkLst>
          </pc:spChg>
          <pc:spChg chg="mod">
            <ac:chgData name="김준형" userId="133c83c2-2714-4a7b-bead-db8f4380fbcf" providerId="ADAL" clId="{15CA69C9-CD12-4FCA-B0E0-CA684D6D2AF1}" dt="2023-07-05T07:31:40.464" v="5" actId="2711"/>
            <ac:spMkLst>
              <pc:docMk/>
              <pc:sldMasterMk cId="3624440064" sldId="2147483648"/>
              <pc:sldLayoutMk cId="4021856486" sldId="2147483651"/>
              <ac:spMk id="22" creationId="{DFA83F25-9EEB-44D9-87B9-CE808E968A51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CE0E036-E3BB-4439-ABD4-D5875A03E4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2DF0D4-1CD6-47DB-9790-5E85F57044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10F34-3325-4303-87B0-A758C9A72595}" type="datetimeFigureOut">
              <a:rPr lang="ko-KR" altLang="en-US" smtClean="0"/>
              <a:t>2025-12-08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C54168-39A4-4320-9E92-488DCB0AEB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3F4D1E-D68A-497B-89E9-1359D3A36D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70C089-3FE6-4DAE-9B90-FE6AF08EAA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8687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D5E7A-3C42-40D0-BB29-9EDC6E92A207}" type="datetimeFigureOut">
              <a:rPr lang="ko-KR" altLang="en-US" smtClean="0"/>
              <a:t>2025-12-08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9091D-6289-411A-A60A-751742BA53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926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2E6C23B-3046-4473-9CFF-085876736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7997"/>
            <a:ext cx="9144000" cy="1479803"/>
          </a:xfrm>
        </p:spPr>
        <p:txBody>
          <a:bodyPr anchor="ctr" anchorCtr="0"/>
          <a:lstStyle>
            <a:lvl1pPr marL="0" indent="0" algn="ctr">
              <a:buNone/>
              <a:defRPr sz="240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marL="0" marR="0" lvl="0" indent="0" algn="ctr" defTabSz="914377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 descr="BG1_newlogo_12_mid.jpg">
            <a:extLst>
              <a:ext uri="{FF2B5EF4-FFF2-40B4-BE49-F238E27FC236}">
                <a16:creationId xmlns:a16="http://schemas.microsoft.com/office/drawing/2014/main" id="{6C181FCB-A5D5-4909-95F8-2669407C7B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204864"/>
            <a:ext cx="12192000" cy="147980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B07E701-E233-431A-90D7-F7C56876D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886" y="2279047"/>
            <a:ext cx="10646228" cy="1257255"/>
          </a:xfrm>
        </p:spPr>
        <p:txBody>
          <a:bodyPr anchor="ctr">
            <a:normAutofit/>
          </a:bodyPr>
          <a:lstStyle>
            <a:lvl1pPr algn="ctr">
              <a:defRPr sz="4000" b="1" spc="300">
                <a:solidFill>
                  <a:schemeClr val="bg1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9" name="Picture 2" descr="[대입수시]서강대 &amp;quot;자기주도형 전형 '학교생활보충자료' 폐지&amp;quot;">
            <a:extLst>
              <a:ext uri="{FF2B5EF4-FFF2-40B4-BE49-F238E27FC236}">
                <a16:creationId xmlns:a16="http://schemas.microsoft.com/office/drawing/2014/main" id="{8DE733AC-92B6-4C9E-8737-D6899028D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572" y="154852"/>
            <a:ext cx="1576420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2E06C5F-0246-4262-AFEE-72ED6088EE2C}"/>
              </a:ext>
            </a:extLst>
          </p:cNvPr>
          <p:cNvGrpSpPr/>
          <p:nvPr userDrawn="1"/>
        </p:nvGrpSpPr>
        <p:grpSpPr>
          <a:xfrm>
            <a:off x="62642" y="6493687"/>
            <a:ext cx="4701104" cy="306000"/>
            <a:chOff x="62642" y="6493687"/>
            <a:chExt cx="4701104" cy="30600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DE114F8-4557-4364-B45F-2A691B91F1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2642" y="6493687"/>
              <a:ext cx="288515" cy="306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947B54E-428E-4944-95E9-63933823DC4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397685" y="6560283"/>
              <a:ext cx="1183978" cy="1620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2C335D4-E292-492E-AFFD-F68AFC3A7C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28474" y="6560283"/>
              <a:ext cx="1303119" cy="1620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67CC47D-9BE5-4A00-97E8-6FF06BA16D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2987030" y="6560283"/>
              <a:ext cx="1776716" cy="1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204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BBA5E-ADB0-4C5B-9B58-F1E1320B8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2" y="216489"/>
            <a:ext cx="12066716" cy="645107"/>
          </a:xfrm>
        </p:spPr>
        <p:txBody>
          <a:bodyPr>
            <a:normAutofit/>
          </a:bodyPr>
          <a:lstStyle>
            <a:lvl1pPr>
              <a:defRPr sz="2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7018C4-34B7-4D9F-ACCB-C371C8C8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220" y="1000539"/>
            <a:ext cx="11495561" cy="5354032"/>
          </a:xfrm>
        </p:spPr>
        <p:txBody>
          <a:bodyPr>
            <a:normAutofit/>
          </a:bodyPr>
          <a:lstStyle>
            <a:lvl1pPr marL="228594" indent="-228594" algn="just" latinLnBrk="0">
              <a:lnSpc>
                <a:spcPct val="120000"/>
              </a:lnSpc>
              <a:buFont typeface="Arial" panose="020B0604020202020204" pitchFamily="34" charset="0"/>
              <a:buChar char="•"/>
              <a:defRPr sz="2000">
                <a:latin typeface="+mn-ea"/>
                <a:ea typeface="+mn-ea"/>
                <a:cs typeface="Pretendard Medium" panose="02000603000000020004" pitchFamily="50" charset="-127"/>
              </a:defRPr>
            </a:lvl1pPr>
            <a:lvl2pPr marL="685783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◦"/>
              <a:defRPr sz="1800">
                <a:latin typeface="+mn-ea"/>
                <a:ea typeface="+mn-ea"/>
                <a:cs typeface="Pretendard Medium" panose="02000603000000020004" pitchFamily="50" charset="-127"/>
              </a:defRPr>
            </a:lvl2pPr>
            <a:lvl3pPr marL="1142971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‣"/>
              <a:defRPr sz="1600">
                <a:latin typeface="+mn-ea"/>
                <a:ea typeface="+mn-ea"/>
                <a:cs typeface="Pretendard Medium" panose="02000603000000020004" pitchFamily="50" charset="-127"/>
              </a:defRPr>
            </a:lvl3pPr>
            <a:lvl4pPr marL="1600160" indent="-228594" algn="just" latinLnBrk="0">
              <a:lnSpc>
                <a:spcPct val="120000"/>
              </a:lnSpc>
              <a:buFont typeface="Pretendard" panose="02000503000000020004" pitchFamily="50" charset="-127"/>
              <a:buChar char="-"/>
              <a:defRPr sz="1400">
                <a:latin typeface="+mn-ea"/>
                <a:ea typeface="+mn-ea"/>
                <a:cs typeface="Pretendard" panose="02000503000000020004" pitchFamily="50" charset="-127"/>
              </a:defRPr>
            </a:lvl4pPr>
            <a:lvl5pPr>
              <a:lnSpc>
                <a:spcPct val="120000"/>
              </a:lnSpc>
              <a:defRPr sz="14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  <a:endParaRPr lang="en-US" altLang="ko-KR" dirty="0"/>
          </a:p>
          <a:p>
            <a:pPr lvl="3"/>
            <a:r>
              <a:rPr lang="ko-KR" altLang="en-US" dirty="0"/>
              <a:t>네 번째 수준</a:t>
            </a:r>
          </a:p>
        </p:txBody>
      </p:sp>
      <p:pic>
        <p:nvPicPr>
          <p:cNvPr id="8" name="Picture 2" descr="[대입수시]서강대 &amp;quot;자기주도형 전형 '학교생활보충자료' 폐지&amp;quot;">
            <a:extLst>
              <a:ext uri="{FF2B5EF4-FFF2-40B4-BE49-F238E27FC236}">
                <a16:creationId xmlns:a16="http://schemas.microsoft.com/office/drawing/2014/main" id="{2604BD71-4185-4AFC-A67D-5C9332E53D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6727" y="6439687"/>
            <a:ext cx="1212631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C815D5C-B555-4DE0-88F8-B193FD652A02}"/>
              </a:ext>
            </a:extLst>
          </p:cNvPr>
          <p:cNvSpPr/>
          <p:nvPr userDrawn="1"/>
        </p:nvSpPr>
        <p:spPr>
          <a:xfrm>
            <a:off x="0" y="-1"/>
            <a:ext cx="12192000" cy="126695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Dept. of Electronic Engineering, Sogang University / </a:t>
            </a:r>
            <a:fld id="{9A13F9BB-A6DC-4BBC-AE1D-E6BEBD656F7A}" type="slidenum">
              <a:rPr lang="en-US" altLang="ko-KR" sz="800" smtClean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‹#›</a:t>
            </a:fld>
            <a:endParaRPr lang="ko-KR" altLang="en-US" sz="8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B00A978-736B-4ABC-9CF7-6C69AC3D6CB6}"/>
              </a:ext>
            </a:extLst>
          </p:cNvPr>
          <p:cNvGrpSpPr/>
          <p:nvPr userDrawn="1"/>
        </p:nvGrpSpPr>
        <p:grpSpPr>
          <a:xfrm>
            <a:off x="62642" y="6493687"/>
            <a:ext cx="4701104" cy="306000"/>
            <a:chOff x="62642" y="6493687"/>
            <a:chExt cx="4701104" cy="3060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2A530F-4251-4F10-8CE6-476F9A0B742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2642" y="6493687"/>
              <a:ext cx="288515" cy="3060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F529C2B-63A2-483C-B432-36A299A8D6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97685" y="6560283"/>
              <a:ext cx="1183978" cy="16200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C91C9008-858E-4E35-9F5B-069E24B54DD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628474" y="6560283"/>
              <a:ext cx="1303119" cy="16200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A512FDDF-436C-4365-A11A-DF41925CCD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2987030" y="6560283"/>
              <a:ext cx="1776716" cy="1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5629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2239FF8-1451-41E0-BA29-92E4A0302F9C}"/>
              </a:ext>
            </a:extLst>
          </p:cNvPr>
          <p:cNvCxnSpPr/>
          <p:nvPr userDrawn="1"/>
        </p:nvCxnSpPr>
        <p:spPr>
          <a:xfrm>
            <a:off x="6096000" y="995401"/>
            <a:ext cx="0" cy="537889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B5790FC-0A55-4FDF-840A-6CAC5F81967D}"/>
              </a:ext>
            </a:extLst>
          </p:cNvPr>
          <p:cNvSpPr/>
          <p:nvPr userDrawn="1"/>
        </p:nvSpPr>
        <p:spPr>
          <a:xfrm>
            <a:off x="0" y="-1"/>
            <a:ext cx="12192000" cy="126695"/>
          </a:xfrm>
          <a:prstGeom prst="rect">
            <a:avLst/>
          </a:prstGeom>
          <a:solidFill>
            <a:srgbClr val="B11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Dept. of Electronic Engineering, Sogang University / </a:t>
            </a:r>
            <a:fld id="{9A13F9BB-A6DC-4BBC-AE1D-E6BEBD656F7A}" type="slidenum">
              <a:rPr lang="en-US" altLang="ko-KR" sz="800" smtClean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‹#›</a:t>
            </a:fld>
            <a:endParaRPr lang="ko-KR" altLang="en-US" sz="8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81B7999-EDEB-4D31-932D-787EE93F6F99}"/>
              </a:ext>
            </a:extLst>
          </p:cNvPr>
          <p:cNvGrpSpPr/>
          <p:nvPr userDrawn="1"/>
        </p:nvGrpSpPr>
        <p:grpSpPr>
          <a:xfrm>
            <a:off x="62642" y="6493687"/>
            <a:ext cx="4701104" cy="306000"/>
            <a:chOff x="62642" y="6493687"/>
            <a:chExt cx="4701104" cy="3060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3AB4CBF-837B-473D-9D30-F7687E28BEF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2642" y="6493687"/>
              <a:ext cx="288515" cy="306000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FFE3B79C-1BF0-4910-9D8C-A588C10C0FE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97685" y="6560283"/>
              <a:ext cx="1183978" cy="162000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2E9C2141-3488-447F-8C71-3F766387EB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628474" y="6560283"/>
              <a:ext cx="1303119" cy="16200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37A36FC-3BE3-42F4-8ECF-CA0A5252E1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2987030" y="6560283"/>
              <a:ext cx="1776716" cy="162000"/>
            </a:xfrm>
            <a:prstGeom prst="rect">
              <a:avLst/>
            </a:prstGeom>
          </p:spPr>
        </p:pic>
      </p:grpSp>
      <p:pic>
        <p:nvPicPr>
          <p:cNvPr id="13" name="Picture 2" descr="[대입수시]서강대 &amp;quot;자기주도형 전형 '학교생활보충자료' 폐지&amp;quot;">
            <a:extLst>
              <a:ext uri="{FF2B5EF4-FFF2-40B4-BE49-F238E27FC236}">
                <a16:creationId xmlns:a16="http://schemas.microsoft.com/office/drawing/2014/main" id="{62EE7A7E-39DE-4D26-B04C-445FA8AAF9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6727" y="6439687"/>
            <a:ext cx="1212631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DFA83F25-9EEB-44D9-87B9-CE808E968A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458400" y="997200"/>
            <a:ext cx="5385600" cy="5354032"/>
          </a:xfrm>
        </p:spPr>
        <p:txBody>
          <a:bodyPr>
            <a:normAutofit/>
          </a:bodyPr>
          <a:lstStyle>
            <a:lvl1pPr marL="228594" indent="-228594" algn="just" latinLnBrk="0">
              <a:lnSpc>
                <a:spcPct val="120000"/>
              </a:lnSpc>
              <a:buFont typeface="Arial" panose="020B0604020202020204" pitchFamily="34" charset="0"/>
              <a:buChar char="•"/>
              <a:defRPr sz="2000">
                <a:latin typeface="+mn-ea"/>
                <a:ea typeface="+mn-ea"/>
                <a:cs typeface="Pretendard Medium" panose="02000603000000020004" pitchFamily="50" charset="-127"/>
              </a:defRPr>
            </a:lvl1pPr>
            <a:lvl2pPr marL="685783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◦"/>
              <a:defRPr sz="1800">
                <a:latin typeface="+mn-ea"/>
                <a:ea typeface="+mn-ea"/>
                <a:cs typeface="Pretendard Medium" panose="02000603000000020004" pitchFamily="50" charset="-127"/>
              </a:defRPr>
            </a:lvl2pPr>
            <a:lvl3pPr marL="1142971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‣"/>
              <a:defRPr sz="1600">
                <a:latin typeface="+mn-ea"/>
                <a:ea typeface="+mn-ea"/>
                <a:cs typeface="Pretendard Medium" panose="02000603000000020004" pitchFamily="50" charset="-127"/>
              </a:defRPr>
            </a:lvl3pPr>
            <a:lvl4pPr marL="1600160" indent="-228594" algn="just" latinLnBrk="0">
              <a:lnSpc>
                <a:spcPct val="120000"/>
              </a:lnSpc>
              <a:buFont typeface="Pretendard" panose="02000503000000020004" pitchFamily="50" charset="-127"/>
              <a:buChar char="-"/>
              <a:defRPr sz="1400">
                <a:latin typeface="+mn-ea"/>
                <a:ea typeface="+mn-ea"/>
                <a:cs typeface="Pretendard" panose="02000503000000020004" pitchFamily="50" charset="-127"/>
              </a:defRPr>
            </a:lvl4pPr>
            <a:lvl5pPr>
              <a:lnSpc>
                <a:spcPct val="120000"/>
              </a:lnSpc>
              <a:defRPr sz="14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  <a:endParaRPr lang="en-US" altLang="ko-KR" dirty="0"/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140B32EA-9D3E-4252-A282-425D5E594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220" y="1000539"/>
            <a:ext cx="5385600" cy="5354032"/>
          </a:xfrm>
        </p:spPr>
        <p:txBody>
          <a:bodyPr>
            <a:normAutofit/>
          </a:bodyPr>
          <a:lstStyle>
            <a:lvl1pPr marL="228594" indent="-228594" algn="just" latinLnBrk="0">
              <a:lnSpc>
                <a:spcPct val="120000"/>
              </a:lnSpc>
              <a:buFont typeface="Arial" panose="020B0604020202020204" pitchFamily="34" charset="0"/>
              <a:buChar char="•"/>
              <a:defRPr sz="2000">
                <a:latin typeface="+mn-ea"/>
                <a:ea typeface="+mn-ea"/>
                <a:cs typeface="Pretendard Medium" panose="02000603000000020004" pitchFamily="50" charset="-127"/>
              </a:defRPr>
            </a:lvl1pPr>
            <a:lvl2pPr marL="685783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◦"/>
              <a:defRPr sz="1800">
                <a:latin typeface="+mn-ea"/>
                <a:ea typeface="+mn-ea"/>
                <a:cs typeface="Pretendard Medium" panose="02000603000000020004" pitchFamily="50" charset="-127"/>
              </a:defRPr>
            </a:lvl2pPr>
            <a:lvl3pPr marL="1142971" indent="-228594" algn="just" latinLnBrk="0">
              <a:lnSpc>
                <a:spcPct val="120000"/>
              </a:lnSpc>
              <a:buFont typeface="Pretendard Medium" panose="02000603000000020004" pitchFamily="50" charset="-127"/>
              <a:buChar char="‣"/>
              <a:defRPr sz="1600">
                <a:latin typeface="+mn-ea"/>
                <a:ea typeface="+mn-ea"/>
                <a:cs typeface="Pretendard Medium" panose="02000603000000020004" pitchFamily="50" charset="-127"/>
              </a:defRPr>
            </a:lvl3pPr>
            <a:lvl4pPr marL="1600160" indent="-228594" algn="just" latinLnBrk="0">
              <a:lnSpc>
                <a:spcPct val="120000"/>
              </a:lnSpc>
              <a:buFont typeface="Pretendard" panose="02000503000000020004" pitchFamily="50" charset="-127"/>
              <a:buChar char="-"/>
              <a:defRPr sz="1400">
                <a:latin typeface="+mn-ea"/>
                <a:ea typeface="+mn-ea"/>
                <a:cs typeface="Pretendard" panose="02000503000000020004" pitchFamily="50" charset="-127"/>
              </a:defRPr>
            </a:lvl4pPr>
            <a:lvl5pPr>
              <a:lnSpc>
                <a:spcPct val="120000"/>
              </a:lnSpc>
              <a:defRPr sz="14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  <a:endParaRPr lang="en-US" altLang="ko-KR" dirty="0"/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012A8D06-DC32-4AD5-AC63-FAFC025A2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2" y="216489"/>
            <a:ext cx="12066716" cy="645107"/>
          </a:xfrm>
        </p:spPr>
        <p:txBody>
          <a:bodyPr>
            <a:normAutofit/>
          </a:bodyPr>
          <a:lstStyle>
            <a:lvl1pPr>
              <a:defRPr sz="280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2185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D849BC-CE20-4B94-82DF-8B604807E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A83F0B-24C7-435E-BCCD-A403FF336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A198A6-9F5E-4C52-84EE-823F759D8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62731-4D6F-45D4-9029-53C8B4ECFD6C}" type="datetime1">
              <a:rPr lang="ko-KR" altLang="en-US" smtClean="0"/>
              <a:t>2025-12-08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4E96D8-7928-4230-A4D9-4EED2ECC2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7AB947-3E08-4367-AA14-DC0590549E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CA80C-67E8-4F2B-8F3A-9E3D448118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440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>
            <a:extLst>
              <a:ext uri="{FF2B5EF4-FFF2-40B4-BE49-F238E27FC236}">
                <a16:creationId xmlns:a16="http://schemas.microsoft.com/office/drawing/2014/main" id="{3EF87E80-C891-4DD0-A680-9D9E3B7109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120250393 </a:t>
            </a:r>
            <a:r>
              <a:rPr lang="ko-KR" altLang="en-US" dirty="0"/>
              <a:t>이재영</a:t>
            </a:r>
            <a:endParaRPr lang="en-US" altLang="ko-KR" dirty="0"/>
          </a:p>
          <a:p>
            <a:r>
              <a:rPr lang="en-US" altLang="ko-KR" dirty="0"/>
              <a:t>https://github.com/wodud19492/RL_Project_120250393</a:t>
            </a:r>
          </a:p>
          <a:p>
            <a:r>
              <a:rPr lang="en-US" altLang="ko-KR" dirty="0"/>
              <a:t>2025. 12. 7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1714BF-418F-430C-94B3-307483BAFC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pc="0" dirty="0"/>
              <a:t>RL Project</a:t>
            </a:r>
            <a:endParaRPr lang="ko-KR" altLang="en-US" spc="0" dirty="0"/>
          </a:p>
        </p:txBody>
      </p:sp>
    </p:spTree>
    <p:extLst>
      <p:ext uri="{BB962C8B-B14F-4D97-AF65-F5344CB8AC3E}">
        <p14:creationId xmlns:p14="http://schemas.microsoft.com/office/powerpoint/2010/main" val="3722049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108FE2C-3850-784B-102F-1D07080775F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altLang="ko-KR" dirty="0"/>
              <a:t>Environment</a:t>
            </a:r>
          </a:p>
          <a:p>
            <a:r>
              <a:rPr lang="en-US" altLang="ko-KR" dirty="0"/>
              <a:t>GPU : Titan RTX * 2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B095CF-9DA5-EAF2-57B9-C8C8B955D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Hyperparameter</a:t>
            </a:r>
          </a:p>
          <a:p>
            <a:pPr lvl="1"/>
            <a:r>
              <a:rPr lang="en-US" altLang="ko-KR" dirty="0"/>
              <a:t>Grid size : 80*100</a:t>
            </a:r>
          </a:p>
          <a:p>
            <a:pPr lvl="1"/>
            <a:r>
              <a:rPr lang="en-US" altLang="ko-KR" dirty="0"/>
              <a:t>Episode : 100</a:t>
            </a:r>
          </a:p>
          <a:p>
            <a:pPr lvl="1"/>
            <a:r>
              <a:rPr lang="en-US" altLang="ko-KR" dirty="0"/>
              <a:t>Epoch : 5</a:t>
            </a:r>
          </a:p>
          <a:p>
            <a:pPr lvl="1"/>
            <a:r>
              <a:rPr lang="en-US" altLang="ko-KR" dirty="0" err="1"/>
              <a:t>Batch_size</a:t>
            </a:r>
            <a:r>
              <a:rPr lang="en-US" altLang="ko-KR" dirty="0"/>
              <a:t> : 64</a:t>
            </a:r>
          </a:p>
          <a:p>
            <a:pPr lvl="1"/>
            <a:r>
              <a:rPr lang="en-US" altLang="ko-KR" dirty="0"/>
              <a:t>LR : 0.001</a:t>
            </a:r>
          </a:p>
          <a:p>
            <a:pPr lvl="1"/>
            <a:r>
              <a:rPr lang="en-US" altLang="ko-KR" dirty="0"/>
              <a:t>Discount factor : 0.99</a:t>
            </a:r>
          </a:p>
          <a:p>
            <a:pPr lvl="1"/>
            <a:r>
              <a:rPr lang="en-US" altLang="ko-KR" dirty="0"/>
              <a:t> </a:t>
            </a:r>
            <a:r>
              <a:rPr lang="el-GR" altLang="ko-KR" dirty="0"/>
              <a:t>ε</a:t>
            </a:r>
            <a:r>
              <a:rPr lang="en-US" altLang="ko-KR" sz="1100" dirty="0"/>
              <a:t>0 </a:t>
            </a:r>
            <a:r>
              <a:rPr lang="en-US" altLang="ko-KR" dirty="0"/>
              <a:t>: 1</a:t>
            </a:r>
          </a:p>
          <a:p>
            <a:pPr lvl="1"/>
            <a:r>
              <a:rPr lang="en-US" altLang="ko-KR" dirty="0"/>
              <a:t> </a:t>
            </a:r>
            <a:r>
              <a:rPr lang="el-GR" altLang="ko-KR" dirty="0"/>
              <a:t>ε</a:t>
            </a:r>
            <a:r>
              <a:rPr lang="en-US" altLang="ko-KR" sz="1100" dirty="0"/>
              <a:t>min </a:t>
            </a:r>
            <a:r>
              <a:rPr lang="en-US" altLang="ko-KR" dirty="0"/>
              <a:t>: 0.1</a:t>
            </a:r>
          </a:p>
          <a:p>
            <a:pPr lvl="1"/>
            <a:r>
              <a:rPr lang="en-US" altLang="ko-KR" dirty="0"/>
              <a:t> </a:t>
            </a:r>
            <a:r>
              <a:rPr lang="el-GR" altLang="ko-KR" dirty="0"/>
              <a:t>Δε</a:t>
            </a:r>
            <a:r>
              <a:rPr lang="en-US" altLang="ko-KR" dirty="0"/>
              <a:t> : 0.9</a:t>
            </a:r>
          </a:p>
          <a:p>
            <a:pPr lvl="1"/>
            <a:r>
              <a:rPr lang="en-US" altLang="ko-KR" dirty="0"/>
              <a:t>Max step per episode : 30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5BF20D-64A0-E5A5-0ABD-BC8A896F0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 Setting – Hyperparameter &amp; Environment</a:t>
            </a:r>
            <a:endParaRPr lang="ko-KR" altLang="en-US" dirty="0"/>
          </a:p>
        </p:txBody>
      </p:sp>
      <p:pic>
        <p:nvPicPr>
          <p:cNvPr id="7" name="그림 6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AE856E5-56B7-885D-E913-F7BE38A33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182" y="2457450"/>
            <a:ext cx="5264983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84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DA41E493-378C-D3BC-E1C5-7EA65677E07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F0F2F37B-D64B-A199-CA87-37E40C701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실제 </a:t>
            </a:r>
            <a:r>
              <a:rPr lang="en-US" altLang="ko-KR" dirty="0"/>
              <a:t>test set</a:t>
            </a:r>
            <a:r>
              <a:rPr lang="ko-KR" altLang="en-US" dirty="0"/>
              <a:t>에 대한 </a:t>
            </a:r>
            <a:r>
              <a:rPr lang="en-US" altLang="ko-KR" dirty="0"/>
              <a:t>MAE</a:t>
            </a:r>
            <a:r>
              <a:rPr lang="ko-KR" altLang="en-US" dirty="0"/>
              <a:t>를 </a:t>
            </a:r>
            <a:r>
              <a:rPr lang="en-US" altLang="ko-KR" dirty="0"/>
              <a:t>baseline</a:t>
            </a:r>
            <a:r>
              <a:rPr lang="ko-KR" altLang="en-US" dirty="0"/>
              <a:t>으로 가정 시</a:t>
            </a:r>
            <a:r>
              <a:rPr lang="en-US" altLang="ko-KR" dirty="0"/>
              <a:t>, model </a:t>
            </a:r>
            <a:r>
              <a:rPr lang="ko-KR" altLang="en-US" dirty="0"/>
              <a:t>의 </a:t>
            </a:r>
            <a:r>
              <a:rPr lang="en-US" altLang="ko-KR" dirty="0"/>
              <a:t>regression </a:t>
            </a:r>
            <a:r>
              <a:rPr lang="ko-KR" altLang="en-US" dirty="0"/>
              <a:t>성능은 </a:t>
            </a:r>
            <a:r>
              <a:rPr lang="en-US" altLang="ko-KR" dirty="0"/>
              <a:t>52.8% </a:t>
            </a:r>
            <a:r>
              <a:rPr lang="ko-KR" altLang="en-US" dirty="0"/>
              <a:t>수준으로 낮은 수준의 </a:t>
            </a:r>
            <a:r>
              <a:rPr lang="en-US" altLang="ko-KR" dirty="0"/>
              <a:t>Regression </a:t>
            </a:r>
            <a:r>
              <a:rPr lang="ko-KR" altLang="en-US" dirty="0"/>
              <a:t>성능을 보여준다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이는 두가지 이유로 유추할 수 있는데</a:t>
            </a:r>
            <a:r>
              <a:rPr lang="en-US" altLang="ko-KR" dirty="0"/>
              <a:t>, </a:t>
            </a:r>
            <a:r>
              <a:rPr lang="ko-KR" altLang="en-US" dirty="0"/>
              <a:t>첫번째는 </a:t>
            </a:r>
            <a:r>
              <a:rPr lang="en-US" altLang="ko-KR" dirty="0"/>
              <a:t>DNN model</a:t>
            </a:r>
            <a:r>
              <a:rPr lang="ko-KR" altLang="en-US" dirty="0"/>
              <a:t>에 적용하기엔 지나치게 적은 </a:t>
            </a:r>
            <a:r>
              <a:rPr lang="en-US" altLang="ko-KR" dirty="0"/>
              <a:t>data size (under 90m)</a:t>
            </a:r>
            <a:r>
              <a:rPr lang="ko-KR" altLang="en-US" dirty="0"/>
              <a:t>와 </a:t>
            </a:r>
            <a:r>
              <a:rPr lang="en-US" altLang="ko-KR" dirty="0"/>
              <a:t>SLP</a:t>
            </a:r>
            <a:r>
              <a:rPr lang="ko-KR" altLang="en-US" dirty="0"/>
              <a:t>에 따라 달라지는 </a:t>
            </a:r>
            <a:r>
              <a:rPr lang="en-US" altLang="ko-KR" dirty="0"/>
              <a:t>scoring</a:t>
            </a:r>
            <a:r>
              <a:rPr lang="ko-KR" altLang="en-US" dirty="0"/>
              <a:t> 이 복합적으로 작용하였다고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FD63509-089F-BB2F-E667-E73C54744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 – Regression</a:t>
            </a:r>
            <a:endParaRPr lang="ko-KR" altLang="en-US" dirty="0"/>
          </a:p>
        </p:txBody>
      </p:sp>
      <p:pic>
        <p:nvPicPr>
          <p:cNvPr id="5" name="그림 4" descr="텍스트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8C4D44B-A222-1DE6-8983-820A905B7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049" y="1909346"/>
            <a:ext cx="3334715" cy="922572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3A6FC9-7BFE-D7A6-2A44-22058D8A0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050" y="2929648"/>
            <a:ext cx="3334715" cy="2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70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D632FA0-49DC-2928-E72E-40A86B9B081E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4B5AFC-7F7F-8CD8-90C2-6DD95E309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Grad-CAM</a:t>
            </a:r>
            <a:r>
              <a:rPr lang="ko-KR" altLang="en-US" dirty="0"/>
              <a:t> 에 비해 </a:t>
            </a:r>
            <a:r>
              <a:rPr lang="en-US" altLang="ko-KR" dirty="0"/>
              <a:t>spectrogram </a:t>
            </a:r>
            <a:r>
              <a:rPr lang="ko-KR" altLang="en-US" dirty="0"/>
              <a:t>내부에만 </a:t>
            </a:r>
            <a:r>
              <a:rPr lang="en-US" altLang="ko-KR" dirty="0"/>
              <a:t>masking</a:t>
            </a:r>
            <a:r>
              <a:rPr lang="ko-KR" altLang="en-US" dirty="0"/>
              <a:t>이 칠해졌으나</a:t>
            </a:r>
            <a:r>
              <a:rPr lang="en-US" altLang="ko-KR" dirty="0"/>
              <a:t>, </a:t>
            </a:r>
            <a:r>
              <a:rPr lang="ko-KR" altLang="en-US" dirty="0"/>
              <a:t>그 분포가 불규칙하고 실제 음성이 집중된 주파수 영역과 일치하지 않았다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34106F-4C6A-3590-E154-0106BAAD8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 - Explainability</a:t>
            </a:r>
            <a:endParaRPr lang="ko-KR" altLang="en-US" dirty="0"/>
          </a:p>
        </p:txBody>
      </p:sp>
      <p:pic>
        <p:nvPicPr>
          <p:cNvPr id="6" name="그림 5" descr="스크린샷, 텍스트, 다채로움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5A51744-E367-B348-6BB5-429354FCD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709" y="1419224"/>
            <a:ext cx="4419804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75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077DCC-1DAE-41D8-7C15-FD5F2E336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945648-B0F8-FACB-2DEB-50CB7AB72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실제 </a:t>
            </a:r>
            <a:r>
              <a:rPr lang="en-US" altLang="ko-KR" dirty="0"/>
              <a:t>Regression </a:t>
            </a:r>
            <a:r>
              <a:rPr lang="ko-KR" altLang="en-US" dirty="0"/>
              <a:t>성능은 </a:t>
            </a:r>
            <a:r>
              <a:rPr lang="en-US" altLang="ko-KR" dirty="0"/>
              <a:t>baseline </a:t>
            </a:r>
            <a:r>
              <a:rPr lang="ko-KR" altLang="en-US" dirty="0"/>
              <a:t>에 비해 많이 떨어졌다</a:t>
            </a:r>
            <a:r>
              <a:rPr lang="en-US" altLang="ko-KR" dirty="0"/>
              <a:t>. </a:t>
            </a:r>
            <a:r>
              <a:rPr lang="ko-KR" altLang="en-US" dirty="0"/>
              <a:t>최근 </a:t>
            </a:r>
            <a:r>
              <a:rPr lang="en-US" altLang="ko-KR" dirty="0"/>
              <a:t>Trend</a:t>
            </a:r>
            <a:r>
              <a:rPr lang="ko-KR" altLang="en-US" dirty="0"/>
              <a:t>는 </a:t>
            </a:r>
            <a:r>
              <a:rPr lang="en-US" altLang="ko-KR" dirty="0"/>
              <a:t>GRBAS scoring </a:t>
            </a:r>
            <a:r>
              <a:rPr lang="ko-KR" altLang="en-US" dirty="0"/>
              <a:t>또한 </a:t>
            </a:r>
            <a:r>
              <a:rPr lang="en-US" altLang="ko-KR" dirty="0"/>
              <a:t>Transformer-base model</a:t>
            </a:r>
            <a:r>
              <a:rPr lang="ko-KR" altLang="en-US" dirty="0"/>
              <a:t>을 차용해 </a:t>
            </a:r>
            <a:r>
              <a:rPr lang="en-US" altLang="ko-KR" dirty="0"/>
              <a:t>Regression/Classification </a:t>
            </a:r>
            <a:r>
              <a:rPr lang="ko-KR" altLang="en-US" dirty="0"/>
              <a:t>을 진행하지만</a:t>
            </a:r>
            <a:r>
              <a:rPr lang="en-US" altLang="ko-KR" dirty="0"/>
              <a:t>, </a:t>
            </a:r>
            <a:r>
              <a:rPr lang="ko-KR" altLang="en-US" dirty="0"/>
              <a:t>해당 </a:t>
            </a:r>
            <a:r>
              <a:rPr lang="en-US" altLang="ko-KR" dirty="0"/>
              <a:t>model</a:t>
            </a:r>
            <a:r>
              <a:rPr lang="ko-KR" altLang="en-US" dirty="0"/>
              <a:t>을 차용하기에는 데이터의 수가 지나치게 부족해 </a:t>
            </a:r>
            <a:r>
              <a:rPr lang="en-US" altLang="ko-KR" dirty="0"/>
              <a:t>underfitting</a:t>
            </a:r>
            <a:r>
              <a:rPr lang="ko-KR" altLang="en-US" dirty="0"/>
              <a:t> 이 발생할 가능성이 매우 높다</a:t>
            </a:r>
            <a:r>
              <a:rPr lang="en-US" altLang="ko-KR" dirty="0"/>
              <a:t>. </a:t>
            </a:r>
            <a:r>
              <a:rPr lang="ko-KR" altLang="en-US" dirty="0"/>
              <a:t>따라서 </a:t>
            </a:r>
            <a:r>
              <a:rPr lang="en-US" altLang="ko-KR" dirty="0"/>
              <a:t>spectrogram </a:t>
            </a:r>
            <a:r>
              <a:rPr lang="ko-KR" altLang="en-US" dirty="0"/>
              <a:t>을 전문으로 학습한 </a:t>
            </a:r>
            <a:r>
              <a:rPr lang="en-US" altLang="ko-KR" dirty="0"/>
              <a:t>pre-trained model </a:t>
            </a:r>
            <a:r>
              <a:rPr lang="ko-KR" altLang="en-US" dirty="0"/>
              <a:t>을 </a:t>
            </a:r>
            <a:r>
              <a:rPr lang="en-US" altLang="ko-KR" dirty="0"/>
              <a:t>fine-tune </a:t>
            </a:r>
            <a:r>
              <a:rPr lang="ko-KR" altLang="en-US" dirty="0"/>
              <a:t>하는 방식으로 모델을 조정하면 모델의 성능을 올릴 수 있을 것이다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Explainability </a:t>
            </a:r>
            <a:r>
              <a:rPr lang="ko-KR" altLang="en-US" dirty="0"/>
              <a:t>영역에서도 </a:t>
            </a:r>
            <a:r>
              <a:rPr lang="en-US" altLang="ko-KR" dirty="0"/>
              <a:t>Grad-CAM </a:t>
            </a:r>
            <a:r>
              <a:rPr lang="ko-KR" altLang="en-US" dirty="0"/>
              <a:t>에 비해 </a:t>
            </a:r>
            <a:r>
              <a:rPr lang="en-US" altLang="ko-KR" dirty="0"/>
              <a:t>DQN based model</a:t>
            </a:r>
            <a:r>
              <a:rPr lang="ko-KR" altLang="en-US" dirty="0"/>
              <a:t>이 나은 결과를 보여주지 못했다</a:t>
            </a:r>
            <a:r>
              <a:rPr lang="en-US" altLang="ko-KR" dirty="0"/>
              <a:t>. </a:t>
            </a:r>
            <a:r>
              <a:rPr lang="ko-KR" altLang="en-US" dirty="0"/>
              <a:t>이는 실제 </a:t>
            </a:r>
            <a:r>
              <a:rPr lang="en-US" altLang="ko-KR" dirty="0"/>
              <a:t>model </a:t>
            </a:r>
            <a:r>
              <a:rPr lang="ko-KR" altLang="en-US" dirty="0"/>
              <a:t>의 </a:t>
            </a:r>
            <a:r>
              <a:rPr lang="en-US" altLang="ko-KR" dirty="0"/>
              <a:t>gradient</a:t>
            </a:r>
            <a:r>
              <a:rPr lang="ko-KR" altLang="en-US" dirty="0"/>
              <a:t>를 분석하는 </a:t>
            </a:r>
            <a:r>
              <a:rPr lang="en-US" altLang="ko-KR" dirty="0"/>
              <a:t>Grad-CAM</a:t>
            </a:r>
            <a:r>
              <a:rPr lang="ko-KR" altLang="en-US" dirty="0"/>
              <a:t>과 달리 </a:t>
            </a:r>
            <a:r>
              <a:rPr lang="en-US" altLang="ko-KR" dirty="0"/>
              <a:t>model </a:t>
            </a:r>
            <a:r>
              <a:rPr lang="ko-KR" altLang="en-US" dirty="0"/>
              <a:t>외부에서 </a:t>
            </a:r>
            <a:r>
              <a:rPr lang="en-US" altLang="ko-KR" dirty="0"/>
              <a:t>Input</a:t>
            </a:r>
            <a:r>
              <a:rPr lang="ko-KR" altLang="en-US" dirty="0"/>
              <a:t>과 </a:t>
            </a:r>
            <a:r>
              <a:rPr lang="en-US" altLang="ko-KR" dirty="0"/>
              <a:t>Output</a:t>
            </a:r>
            <a:r>
              <a:rPr lang="ko-KR" altLang="en-US" dirty="0"/>
              <a:t>만을 이용해 내부  동작구조를 추측하는 </a:t>
            </a:r>
            <a:r>
              <a:rPr lang="en-US" altLang="ko-KR" dirty="0"/>
              <a:t>Surrogate Model </a:t>
            </a:r>
            <a:r>
              <a:rPr lang="ko-KR" altLang="en-US" dirty="0"/>
              <a:t>기법을 차용했기 때문이다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Transformer-base Large model </a:t>
            </a:r>
            <a:r>
              <a:rPr lang="ko-KR" altLang="en-US" dirty="0"/>
              <a:t>의 경우 </a:t>
            </a:r>
            <a:r>
              <a:rPr lang="en-US" altLang="ko-KR" dirty="0"/>
              <a:t>gradient</a:t>
            </a:r>
            <a:r>
              <a:rPr lang="ko-KR" altLang="en-US" dirty="0"/>
              <a:t>를 계산하여 역추적하는 방식이 비효율적이지만</a:t>
            </a:r>
            <a:r>
              <a:rPr lang="en-US" altLang="ko-KR" dirty="0"/>
              <a:t>, </a:t>
            </a:r>
            <a:r>
              <a:rPr lang="ko-KR" altLang="en-US" dirty="0"/>
              <a:t>이번 사례와 같이 비교적 작은 </a:t>
            </a:r>
            <a:r>
              <a:rPr lang="en-US" altLang="ko-KR" dirty="0"/>
              <a:t>model</a:t>
            </a:r>
            <a:r>
              <a:rPr lang="ko-KR" altLang="en-US" dirty="0"/>
              <a:t>의 경우 현재의 </a:t>
            </a:r>
            <a:r>
              <a:rPr lang="en-US" altLang="ko-KR" dirty="0"/>
              <a:t>computing power</a:t>
            </a:r>
            <a:r>
              <a:rPr lang="ko-KR" altLang="en-US" dirty="0"/>
              <a:t>로도 충분한 효율이 나와 </a:t>
            </a:r>
            <a:r>
              <a:rPr lang="en-US" altLang="ko-KR" dirty="0"/>
              <a:t>Surrogate Model</a:t>
            </a:r>
            <a:r>
              <a:rPr lang="ko-KR" altLang="en-US" dirty="0"/>
              <a:t>을 사용할 필요가 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0316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9DA-3137-0CEF-7769-EEE5C39D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Future 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8D8B63-51B0-F6C3-DB74-4ADE29D6B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다른 </a:t>
            </a:r>
            <a:r>
              <a:rPr lang="en-US" altLang="ko-KR" dirty="0"/>
              <a:t>RL algorithm</a:t>
            </a:r>
            <a:r>
              <a:rPr lang="ko-KR" altLang="en-US" dirty="0"/>
              <a:t> 적용 시의 예측 결과 변화 관측 및 유효성 검증</a:t>
            </a:r>
            <a:endParaRPr lang="en-US" altLang="ko-KR" dirty="0"/>
          </a:p>
          <a:p>
            <a:r>
              <a:rPr lang="en-US" altLang="ko-KR" dirty="0"/>
              <a:t>Audio LLM</a:t>
            </a:r>
            <a:r>
              <a:rPr lang="ko-KR" altLang="en-US" dirty="0"/>
              <a:t>과 같은 </a:t>
            </a:r>
            <a:r>
              <a:rPr lang="en-US" altLang="ko-KR" dirty="0"/>
              <a:t>attention </a:t>
            </a:r>
            <a:r>
              <a:rPr lang="ko-KR" altLang="en-US" dirty="0"/>
              <a:t>기반 </a:t>
            </a:r>
            <a:r>
              <a:rPr lang="en-US" altLang="ko-KR" dirty="0"/>
              <a:t>model</a:t>
            </a:r>
            <a:r>
              <a:rPr lang="ko-KR" altLang="en-US" dirty="0"/>
              <a:t>에 대한 </a:t>
            </a:r>
            <a:r>
              <a:rPr lang="en-US" altLang="ko-KR" dirty="0"/>
              <a:t>RL-based method </a:t>
            </a:r>
            <a:r>
              <a:rPr lang="ko-KR" altLang="en-US" dirty="0"/>
              <a:t>의 유효성 검증</a:t>
            </a:r>
          </a:p>
        </p:txBody>
      </p:sp>
    </p:spTree>
    <p:extLst>
      <p:ext uri="{BB962C8B-B14F-4D97-AF65-F5344CB8AC3E}">
        <p14:creationId xmlns:p14="http://schemas.microsoft.com/office/powerpoint/2010/main" val="295939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F2A89-D0F7-4541-AD87-D7B794B49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93E9BB-CAD8-439D-92BF-B9CA62996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Introduction</a:t>
            </a:r>
          </a:p>
          <a:p>
            <a:r>
              <a:rPr lang="en-US" altLang="ko-KR" dirty="0"/>
              <a:t>Dataset / Experiment Setting</a:t>
            </a:r>
          </a:p>
          <a:p>
            <a:r>
              <a:rPr lang="en-US" altLang="ko-KR" dirty="0"/>
              <a:t>Result</a:t>
            </a:r>
          </a:p>
          <a:p>
            <a:r>
              <a:rPr lang="en-US" altLang="ko-KR" dirty="0"/>
              <a:t>Conclusion</a:t>
            </a:r>
          </a:p>
          <a:p>
            <a:r>
              <a:rPr lang="en-US" altLang="ko-KR" dirty="0"/>
              <a:t>Future 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582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2A3579-A139-82CF-167E-B7F15B400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(1)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FFD6E-6BD9-C540-EA86-EDC058D10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주제 </a:t>
            </a:r>
            <a:r>
              <a:rPr lang="en-US" altLang="ko-KR" dirty="0"/>
              <a:t>: Audio domain </a:t>
            </a:r>
            <a:r>
              <a:rPr lang="ko-KR" altLang="en-US" dirty="0"/>
              <a:t>에서의 </a:t>
            </a:r>
            <a:r>
              <a:rPr lang="en-US" altLang="ko-KR" dirty="0"/>
              <a:t>Explainability </a:t>
            </a:r>
            <a:r>
              <a:rPr lang="ko-KR" altLang="en-US" dirty="0"/>
              <a:t>확보를 위한 </a:t>
            </a:r>
            <a:r>
              <a:rPr lang="en-US" altLang="ko-KR" dirty="0"/>
              <a:t>RL method </a:t>
            </a:r>
            <a:r>
              <a:rPr lang="ko-KR" altLang="en-US" dirty="0"/>
              <a:t>의 유효성 탐구</a:t>
            </a:r>
            <a:endParaRPr lang="en-US" altLang="ko-KR" dirty="0"/>
          </a:p>
          <a:p>
            <a:r>
              <a:rPr lang="ko-KR" altLang="en-US" dirty="0"/>
              <a:t>프로젝트 목표 </a:t>
            </a:r>
            <a:r>
              <a:rPr lang="en-US" altLang="ko-KR" dirty="0"/>
              <a:t>: </a:t>
            </a:r>
            <a:r>
              <a:rPr lang="ko-KR" altLang="en-US" dirty="0"/>
              <a:t>강화학습을 적용한 </a:t>
            </a:r>
            <a:r>
              <a:rPr lang="en-US" altLang="ko-KR" dirty="0"/>
              <a:t>XAI method (RL-CAM)</a:t>
            </a:r>
            <a:r>
              <a:rPr lang="ko-KR" altLang="en-US" dirty="0"/>
              <a:t>이 </a:t>
            </a:r>
            <a:r>
              <a:rPr lang="en-US" altLang="ko-KR" dirty="0"/>
              <a:t>Audio domain </a:t>
            </a:r>
            <a:r>
              <a:rPr lang="ko-KR" altLang="en-US" dirty="0"/>
              <a:t>에서도 유효한 결과를 가져올 수 있는지를 검증</a:t>
            </a:r>
            <a:r>
              <a:rPr lang="en-US" altLang="ko-KR" dirty="0"/>
              <a:t>, </a:t>
            </a:r>
            <a:r>
              <a:rPr lang="ko-KR" altLang="en-US" dirty="0"/>
              <a:t>대체 가능한지를 확인한다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5604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9006A-569F-2DE3-4BFB-EA5EB4DC4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(2) – </a:t>
            </a:r>
            <a:r>
              <a:rPr lang="ko-KR" altLang="en-US" dirty="0"/>
              <a:t>프로젝트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141D7E-EC0F-028B-2207-E53291C6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음성 기반 </a:t>
            </a:r>
            <a:r>
              <a:rPr lang="en-US" altLang="ko-KR" dirty="0"/>
              <a:t>AI</a:t>
            </a:r>
            <a:r>
              <a:rPr lang="ko-KR" altLang="en-US" dirty="0"/>
              <a:t>의 의료 진단 생성을 위한 설명성을 확보하기 위해 </a:t>
            </a:r>
            <a:r>
              <a:rPr lang="en-US" altLang="ko-KR" dirty="0"/>
              <a:t>Research </a:t>
            </a:r>
            <a:r>
              <a:rPr lang="ko-KR" altLang="en-US" dirty="0"/>
              <a:t>를 이어 나가던 중 </a:t>
            </a:r>
            <a:r>
              <a:rPr lang="en-US" altLang="ko-KR" dirty="0"/>
              <a:t>Vision </a:t>
            </a:r>
            <a:r>
              <a:rPr lang="ko-KR" altLang="en-US" dirty="0"/>
              <a:t>분야에서 </a:t>
            </a:r>
            <a:r>
              <a:rPr lang="en-US" altLang="ko-KR" dirty="0"/>
              <a:t>RL-CAM:</a:t>
            </a:r>
            <a:r>
              <a:rPr lang="ko-KR" altLang="en-US" dirty="0"/>
              <a:t> </a:t>
            </a:r>
            <a:r>
              <a:rPr lang="en-US" altLang="ko-KR" dirty="0"/>
              <a:t>Visual</a:t>
            </a:r>
            <a:r>
              <a:rPr lang="ko-KR" altLang="en-US" dirty="0"/>
              <a:t> </a:t>
            </a:r>
            <a:r>
              <a:rPr lang="en-US" altLang="ko-KR" dirty="0"/>
              <a:t>Explanations</a:t>
            </a:r>
            <a:r>
              <a:rPr lang="ko-KR" altLang="en-US" dirty="0"/>
              <a:t> </a:t>
            </a:r>
            <a:r>
              <a:rPr lang="en-US" altLang="ko-KR" dirty="0"/>
              <a:t>for</a:t>
            </a:r>
            <a:r>
              <a:rPr lang="ko-KR" altLang="en-US" dirty="0"/>
              <a:t> </a:t>
            </a:r>
            <a:r>
              <a:rPr lang="en-US" altLang="ko-KR" dirty="0"/>
              <a:t>Convolutional</a:t>
            </a:r>
            <a:r>
              <a:rPr lang="ko-KR" altLang="en-US" dirty="0"/>
              <a:t> </a:t>
            </a:r>
            <a:r>
              <a:rPr lang="en-US" altLang="ko-KR" dirty="0"/>
              <a:t>Networks</a:t>
            </a:r>
            <a:r>
              <a:rPr lang="ko-KR" altLang="en-US" dirty="0"/>
              <a:t> </a:t>
            </a:r>
            <a:r>
              <a:rPr lang="en-US" altLang="ko-KR" dirty="0"/>
              <a:t>using</a:t>
            </a:r>
            <a:r>
              <a:rPr lang="ko-KR" altLang="en-US" dirty="0"/>
              <a:t> </a:t>
            </a:r>
            <a:r>
              <a:rPr lang="en-US" altLang="ko-KR" dirty="0"/>
              <a:t>Reinforcement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Soumyendu</a:t>
            </a:r>
            <a:r>
              <a:rPr lang="en-US" altLang="ko-KR" dirty="0"/>
              <a:t> Sarkar, CVPRW 2023) </a:t>
            </a:r>
            <a:r>
              <a:rPr lang="ko-KR" altLang="en-US" dirty="0"/>
              <a:t>을 발견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en-US" altLang="ko-KR" dirty="0"/>
              <a:t>Audio </a:t>
            </a:r>
            <a:r>
              <a:rPr lang="ko-KR" altLang="en-US" dirty="0"/>
              <a:t>분야에도 적용할 수 있을지를 실험해보고자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Grad-CAM method </a:t>
            </a:r>
            <a:r>
              <a:rPr lang="ko-KR" altLang="en-US" dirty="0"/>
              <a:t>는 </a:t>
            </a:r>
            <a:r>
              <a:rPr lang="en-US" altLang="ko-KR" dirty="0"/>
              <a:t>CNN architecture </a:t>
            </a:r>
            <a:r>
              <a:rPr lang="ko-KR" altLang="en-US" dirty="0"/>
              <a:t>의 분석에 특화된 </a:t>
            </a:r>
            <a:r>
              <a:rPr lang="en-US" altLang="ko-KR" dirty="0"/>
              <a:t>XAI method</a:t>
            </a:r>
            <a:r>
              <a:rPr lang="ko-KR" altLang="en-US" dirty="0"/>
              <a:t>로 음성을 </a:t>
            </a:r>
            <a:r>
              <a:rPr lang="en-US" altLang="ko-KR" dirty="0"/>
              <a:t>image </a:t>
            </a:r>
            <a:r>
              <a:rPr lang="ko-KR" altLang="en-US" dirty="0"/>
              <a:t>형태로 변환한 </a:t>
            </a:r>
            <a:r>
              <a:rPr lang="en-US" altLang="ko-KR" dirty="0"/>
              <a:t>spectrogram </a:t>
            </a:r>
            <a:r>
              <a:rPr lang="ko-KR" altLang="en-US" dirty="0"/>
              <a:t>의 분석이 가능하나</a:t>
            </a:r>
            <a:r>
              <a:rPr lang="en-US" altLang="ko-KR" dirty="0"/>
              <a:t>, </a:t>
            </a:r>
            <a:r>
              <a:rPr lang="ko-KR" altLang="en-US" dirty="0"/>
              <a:t>그 범위가 명확하지 않아 정확히 어느 부분이 문제인지 한 눈에 보기 힘들다는 문제를 가지고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Grad-CAM </a:t>
            </a:r>
            <a:r>
              <a:rPr lang="ko-KR" altLang="en-US" dirty="0"/>
              <a:t>보다 영역 경계가 뚜렷하게 구분되는 </a:t>
            </a:r>
            <a:r>
              <a:rPr lang="en-US" altLang="ko-KR" dirty="0"/>
              <a:t>RL-CAM </a:t>
            </a:r>
            <a:r>
              <a:rPr lang="ko-KR" altLang="en-US" dirty="0"/>
              <a:t>을 통해 문제부분을 보다 확실하게 식별</a:t>
            </a:r>
            <a:r>
              <a:rPr lang="en-US" altLang="ko-KR" dirty="0"/>
              <a:t>, </a:t>
            </a:r>
            <a:r>
              <a:rPr lang="ko-KR" altLang="en-US" dirty="0"/>
              <a:t>이를 통해 보다 정확한 진단 생성에 도움을 줄 수 있는지를 탐구해보고자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 descr="벌새, 새, 비행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A9D8913-BD65-D8CD-863D-3D08169DA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4365544"/>
            <a:ext cx="3119437" cy="19890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03992F-B696-1CCA-FEC3-376D044D9AA3}"/>
              </a:ext>
            </a:extLst>
          </p:cNvPr>
          <p:cNvSpPr txBox="1"/>
          <p:nvPr/>
        </p:nvSpPr>
        <p:spPr>
          <a:xfrm>
            <a:off x="7800975" y="6395290"/>
            <a:ext cx="3048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https://ieeexplore.ieee.org/document/10208802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69210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3F08F9-5559-9B4B-E193-7427FBF1B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r>
              <a:rPr lang="ko-KR" altLang="en-US" dirty="0"/>
              <a:t> </a:t>
            </a:r>
            <a:r>
              <a:rPr lang="en-US" altLang="ko-KR" dirty="0"/>
              <a:t>(3) - </a:t>
            </a:r>
            <a:r>
              <a:rPr lang="ko-KR" altLang="en-US" dirty="0"/>
              <a:t>제한사항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C18511-72CD-B0BD-99D4-0AD77568A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설명성</a:t>
            </a:r>
            <a:r>
              <a:rPr lang="ko-KR" altLang="en-US" dirty="0"/>
              <a:t> 확보를 위한 </a:t>
            </a:r>
            <a:r>
              <a:rPr lang="en-US" altLang="ko-KR" dirty="0"/>
              <a:t>method </a:t>
            </a:r>
            <a:r>
              <a:rPr lang="ko-KR" altLang="en-US" dirty="0"/>
              <a:t>탐구가 주 목적이므로 예측성능 </a:t>
            </a:r>
            <a:r>
              <a:rPr lang="en-US" altLang="ko-KR" dirty="0"/>
              <a:t>– </a:t>
            </a:r>
            <a:r>
              <a:rPr lang="ko-KR" altLang="en-US" dirty="0"/>
              <a:t>모델 설명가능성 의 </a:t>
            </a:r>
            <a:r>
              <a:rPr lang="en-US" altLang="ko-KR" dirty="0"/>
              <a:t>trade off</a:t>
            </a:r>
            <a:r>
              <a:rPr lang="ko-KR" altLang="en-US" dirty="0"/>
              <a:t>를 최소화할 수 있는 </a:t>
            </a:r>
            <a:r>
              <a:rPr lang="en-US" altLang="ko-KR" dirty="0"/>
              <a:t>baseline model</a:t>
            </a:r>
            <a:r>
              <a:rPr lang="ko-KR" altLang="en-US" dirty="0"/>
              <a:t>을 선택한다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Transformer-base model</a:t>
            </a:r>
            <a:r>
              <a:rPr lang="ko-KR" altLang="en-US" dirty="0"/>
              <a:t>은 성능면에서 현재의 </a:t>
            </a:r>
            <a:r>
              <a:rPr lang="en-US" altLang="ko-KR" dirty="0"/>
              <a:t>optimal model</a:t>
            </a:r>
            <a:r>
              <a:rPr lang="ko-KR" altLang="en-US" dirty="0"/>
              <a:t>로 인식되고 있으나</a:t>
            </a:r>
            <a:r>
              <a:rPr lang="en-US" altLang="ko-KR" dirty="0"/>
              <a:t>, </a:t>
            </a:r>
            <a:r>
              <a:rPr lang="ko-KR" altLang="en-US" dirty="0"/>
              <a:t>이를 학습하기 위한 </a:t>
            </a:r>
            <a:r>
              <a:rPr lang="en-US" altLang="ko-KR" dirty="0"/>
              <a:t>data</a:t>
            </a:r>
            <a:r>
              <a:rPr lang="ko-KR" altLang="en-US" dirty="0"/>
              <a:t>가 부족함과 동시에 </a:t>
            </a:r>
            <a:r>
              <a:rPr lang="en-US" altLang="ko-KR" dirty="0"/>
              <a:t>Audio Explainability</a:t>
            </a:r>
            <a:r>
              <a:rPr lang="ko-KR" altLang="en-US" dirty="0"/>
              <a:t> 분야에서는 </a:t>
            </a:r>
            <a:r>
              <a:rPr lang="en-US" altLang="ko-KR" dirty="0"/>
              <a:t>model </a:t>
            </a:r>
            <a:r>
              <a:rPr lang="ko-KR" altLang="en-US" dirty="0"/>
              <a:t>내부를 파악하기 힘들어 제외한다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739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440FA-B70A-B45E-0F0C-DC93BAAD5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(4) – GRBAS score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E4FF95-4DF5-22F6-396C-DD5D36EE5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GRBAS score </a:t>
            </a:r>
            <a:r>
              <a:rPr lang="ko-KR" altLang="en-US" dirty="0"/>
              <a:t>는 음성장애 환자의 발성 심각도를 </a:t>
            </a:r>
            <a:r>
              <a:rPr lang="en-US" altLang="ko-KR" dirty="0"/>
              <a:t>5</a:t>
            </a:r>
            <a:r>
              <a:rPr lang="ko-KR" altLang="en-US" dirty="0"/>
              <a:t>가지 측면에서 수치화 한 주관적 진단방식으로</a:t>
            </a:r>
            <a:r>
              <a:rPr lang="en-US" altLang="ko-KR" dirty="0"/>
              <a:t>, </a:t>
            </a:r>
            <a:r>
              <a:rPr lang="ko-KR" altLang="en-US" dirty="0"/>
              <a:t>다음과 같은 기준에 따라 각각의 </a:t>
            </a:r>
            <a:r>
              <a:rPr lang="en-US" altLang="ko-KR" dirty="0"/>
              <a:t>score </a:t>
            </a:r>
            <a:r>
              <a:rPr lang="ko-KR" altLang="en-US" dirty="0"/>
              <a:t>를 측정한다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G(Grade) : </a:t>
            </a:r>
            <a:r>
              <a:rPr lang="ko-KR" altLang="en-US" dirty="0"/>
              <a:t>음성 전체에 대한 심각도</a:t>
            </a:r>
            <a:endParaRPr lang="en-US" altLang="ko-KR" dirty="0"/>
          </a:p>
          <a:p>
            <a:pPr lvl="2"/>
            <a:r>
              <a:rPr lang="en-US" altLang="ko-KR" dirty="0"/>
              <a:t>R(Roughness) : </a:t>
            </a:r>
            <a:r>
              <a:rPr lang="ko-KR" altLang="en-US" dirty="0"/>
              <a:t>발성음의 거친 정도</a:t>
            </a:r>
            <a:endParaRPr lang="en-US" altLang="ko-KR" dirty="0"/>
          </a:p>
          <a:p>
            <a:pPr lvl="2"/>
            <a:r>
              <a:rPr lang="en-US" altLang="ko-KR" dirty="0"/>
              <a:t>B(Breathiness) : </a:t>
            </a:r>
            <a:r>
              <a:rPr lang="ko-KR" altLang="en-US" dirty="0"/>
              <a:t>발성음에서 공기가 새어 나가는 정도</a:t>
            </a:r>
            <a:endParaRPr lang="en-US" altLang="ko-KR" dirty="0"/>
          </a:p>
          <a:p>
            <a:pPr lvl="2"/>
            <a:r>
              <a:rPr lang="en-US" altLang="ko-KR" dirty="0"/>
              <a:t>A(Asthenia) : </a:t>
            </a:r>
            <a:r>
              <a:rPr lang="ko-KR" altLang="en-US" dirty="0"/>
              <a:t>발성음의 강도 혹은 </a:t>
            </a:r>
            <a:r>
              <a:rPr lang="ko-KR" altLang="en-US" dirty="0" err="1"/>
              <a:t>발성부</a:t>
            </a:r>
            <a:r>
              <a:rPr lang="en-US" altLang="ko-KR" dirty="0"/>
              <a:t>(</a:t>
            </a:r>
            <a:r>
              <a:rPr lang="ko-KR" altLang="en-US" dirty="0"/>
              <a:t>목</a:t>
            </a:r>
            <a:r>
              <a:rPr lang="en-US" altLang="ko-KR" dirty="0"/>
              <a:t>)</a:t>
            </a:r>
            <a:r>
              <a:rPr lang="ko-KR" altLang="en-US" dirty="0"/>
              <a:t>의 이완 정도</a:t>
            </a:r>
            <a:endParaRPr lang="en-US" altLang="ko-KR" dirty="0"/>
          </a:p>
          <a:p>
            <a:pPr lvl="2"/>
            <a:r>
              <a:rPr lang="en-US" altLang="ko-KR" dirty="0"/>
              <a:t>S(Strain) : </a:t>
            </a:r>
            <a:r>
              <a:rPr lang="ko-KR" altLang="en-US" dirty="0" err="1"/>
              <a:t>발성부</a:t>
            </a:r>
            <a:r>
              <a:rPr lang="en-US" altLang="ko-KR" dirty="0"/>
              <a:t>(</a:t>
            </a:r>
            <a:r>
              <a:rPr lang="ko-KR" altLang="en-US" dirty="0"/>
              <a:t>목</a:t>
            </a:r>
            <a:r>
              <a:rPr lang="en-US" altLang="ko-KR" dirty="0"/>
              <a:t>)</a:t>
            </a:r>
            <a:r>
              <a:rPr lang="ko-KR" altLang="en-US" dirty="0"/>
              <a:t>의 긴장 정도</a:t>
            </a:r>
            <a:endParaRPr lang="en-US" altLang="ko-KR" dirty="0"/>
          </a:p>
          <a:p>
            <a:r>
              <a:rPr lang="ko-KR" altLang="en-US" dirty="0"/>
              <a:t>환자는 여러 모음</a:t>
            </a:r>
            <a:r>
              <a:rPr lang="en-US" altLang="ko-KR" dirty="0"/>
              <a:t>(/a/, /</a:t>
            </a:r>
            <a:r>
              <a:rPr lang="en-US" altLang="ko-KR" dirty="0" err="1"/>
              <a:t>i</a:t>
            </a:r>
            <a:r>
              <a:rPr lang="en-US" altLang="ko-KR" dirty="0"/>
              <a:t>/, /u/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을 편안한 상태에서 가능한 한 길게 발음하며</a:t>
            </a:r>
            <a:r>
              <a:rPr lang="en-US" altLang="ko-KR" dirty="0"/>
              <a:t>, </a:t>
            </a:r>
            <a:r>
              <a:rPr lang="ko-KR" altLang="en-US" dirty="0"/>
              <a:t>이를 평가자가 듣고 각각에 대한 </a:t>
            </a:r>
            <a:r>
              <a:rPr lang="en-US" altLang="ko-KR" dirty="0"/>
              <a:t>score </a:t>
            </a:r>
            <a:r>
              <a:rPr lang="ko-KR" altLang="en-US" dirty="0"/>
              <a:t>를 부여한다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점수가 낮을수록 심각</a:t>
            </a:r>
            <a:r>
              <a:rPr lang="en-US" altLang="ko-KR" dirty="0"/>
              <a:t>, </a:t>
            </a:r>
            <a:r>
              <a:rPr lang="ko-KR" altLang="en-US" dirty="0"/>
              <a:t>점수가 높을수록 정상 화자에 가깝다고 판단한다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일반적으로는 </a:t>
            </a:r>
            <a:r>
              <a:rPr lang="en-US" altLang="ko-KR" dirty="0"/>
              <a:t>0~3(~4)</a:t>
            </a:r>
            <a:r>
              <a:rPr lang="ko-KR" altLang="en-US" dirty="0"/>
              <a:t>점의 </a:t>
            </a:r>
            <a:r>
              <a:rPr lang="en-US" altLang="ko-KR" dirty="0"/>
              <a:t>score</a:t>
            </a:r>
            <a:r>
              <a:rPr lang="ko-KR" altLang="en-US" dirty="0"/>
              <a:t>를 </a:t>
            </a:r>
            <a:r>
              <a:rPr lang="en-US" altLang="ko-KR" dirty="0"/>
              <a:t>discrete </a:t>
            </a:r>
            <a:r>
              <a:rPr lang="ko-KR" altLang="en-US" dirty="0"/>
              <a:t>하게 부여하지만</a:t>
            </a:r>
            <a:r>
              <a:rPr lang="en-US" altLang="ko-KR" dirty="0"/>
              <a:t>, </a:t>
            </a:r>
            <a:r>
              <a:rPr lang="ko-KR" altLang="en-US" dirty="0"/>
              <a:t>이번 실험에서 다루는 </a:t>
            </a:r>
            <a:r>
              <a:rPr lang="en-US" altLang="ko-KR" dirty="0"/>
              <a:t>data</a:t>
            </a:r>
            <a:r>
              <a:rPr lang="ko-KR" altLang="en-US" dirty="0"/>
              <a:t>는 </a:t>
            </a:r>
            <a:r>
              <a:rPr lang="en-US" altLang="ko-KR" dirty="0"/>
              <a:t>1~5</a:t>
            </a:r>
            <a:r>
              <a:rPr lang="ko-KR" altLang="en-US" dirty="0"/>
              <a:t>점을 </a:t>
            </a:r>
            <a:r>
              <a:rPr lang="en-US" altLang="ko-KR" dirty="0"/>
              <a:t>discrete </a:t>
            </a:r>
            <a:r>
              <a:rPr lang="ko-KR" altLang="en-US" dirty="0"/>
              <a:t>하게 부여한다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53102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A3B67-AEB1-56D7-976F-973FE68F9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Dataset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BEB6A4-0BEA-F06A-DB67-D6F7BE694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비장애인 </a:t>
            </a:r>
            <a:r>
              <a:rPr lang="en-US" altLang="ko-KR" dirty="0"/>
              <a:t>+ </a:t>
            </a:r>
            <a:r>
              <a:rPr lang="ko-KR" altLang="en-US" dirty="0" err="1"/>
              <a:t>구음장애</a:t>
            </a:r>
            <a:r>
              <a:rPr lang="ko-KR" altLang="en-US" dirty="0"/>
              <a:t> 환자의 </a:t>
            </a:r>
            <a:r>
              <a:rPr lang="en-US" altLang="ko-KR" dirty="0"/>
              <a:t>/a/, /</a:t>
            </a:r>
            <a:r>
              <a:rPr lang="en-US" altLang="ko-KR" dirty="0" err="1"/>
              <a:t>i</a:t>
            </a:r>
            <a:r>
              <a:rPr lang="en-US" altLang="ko-KR" dirty="0"/>
              <a:t>/, /u/ </a:t>
            </a:r>
            <a:r>
              <a:rPr lang="ko-KR" altLang="en-US" dirty="0"/>
              <a:t>발음 </a:t>
            </a:r>
            <a:r>
              <a:rPr lang="en-US" altLang="ko-KR" dirty="0"/>
              <a:t>set</a:t>
            </a:r>
            <a:r>
              <a:rPr lang="ko-KR" altLang="en-US" dirty="0"/>
              <a:t> </a:t>
            </a:r>
            <a:r>
              <a:rPr lang="en-US" altLang="ko-KR" dirty="0"/>
              <a:t>150</a:t>
            </a:r>
            <a:r>
              <a:rPr lang="ko-KR" altLang="en-US" dirty="0"/>
              <a:t>명 분량</a:t>
            </a:r>
            <a:endParaRPr lang="en-US" altLang="ko-KR" dirty="0"/>
          </a:p>
          <a:p>
            <a:r>
              <a:rPr lang="ko-KR" altLang="en-US" dirty="0"/>
              <a:t>각 </a:t>
            </a:r>
            <a:r>
              <a:rPr lang="en-US" altLang="ko-KR" dirty="0"/>
              <a:t>set</a:t>
            </a:r>
            <a:r>
              <a:rPr lang="ko-KR" altLang="en-US" dirty="0"/>
              <a:t>는 언어재활사</a:t>
            </a:r>
            <a:r>
              <a:rPr lang="en-US" altLang="ko-KR" dirty="0"/>
              <a:t>(SLP) 3</a:t>
            </a:r>
            <a:r>
              <a:rPr lang="ko-KR" altLang="en-US" dirty="0"/>
              <a:t>인의 평가를 종합하여 평균 </a:t>
            </a:r>
            <a:r>
              <a:rPr lang="en-US" altLang="ko-KR" dirty="0"/>
              <a:t>score</a:t>
            </a:r>
            <a:r>
              <a:rPr lang="ko-KR" altLang="en-US" dirty="0"/>
              <a:t>를 산출한다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16kHz Sampling rate, Mono</a:t>
            </a:r>
          </a:p>
          <a:p>
            <a:r>
              <a:rPr lang="ko-KR" altLang="en-US" dirty="0"/>
              <a:t>전체 </a:t>
            </a:r>
            <a:r>
              <a:rPr lang="en-US" altLang="ko-KR" dirty="0"/>
              <a:t>dataset length : 1h 28m 59.7s</a:t>
            </a:r>
          </a:p>
          <a:p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발음 별 </a:t>
            </a:r>
            <a:r>
              <a:rPr lang="en-US" altLang="ko-KR" dirty="0"/>
              <a:t>data length</a:t>
            </a:r>
          </a:p>
          <a:p>
            <a:pPr lvl="2"/>
            <a:r>
              <a:rPr lang="en-US" altLang="ko-KR" dirty="0"/>
              <a:t>/a/ : 28m 31s</a:t>
            </a:r>
          </a:p>
          <a:p>
            <a:pPr lvl="2"/>
            <a:r>
              <a:rPr lang="en-US" altLang="ko-KR" dirty="0"/>
              <a:t>/</a:t>
            </a:r>
            <a:r>
              <a:rPr lang="en-US" altLang="ko-KR" dirty="0" err="1"/>
              <a:t>i</a:t>
            </a:r>
            <a:r>
              <a:rPr lang="en-US" altLang="ko-KR" dirty="0"/>
              <a:t>/ : 29m 54.9s</a:t>
            </a:r>
          </a:p>
          <a:p>
            <a:pPr lvl="2"/>
            <a:r>
              <a:rPr lang="en-US" altLang="ko-KR" dirty="0"/>
              <a:t>/u/ : 30m 33.8s</a:t>
            </a:r>
          </a:p>
          <a:p>
            <a:r>
              <a:rPr lang="ko-KR" altLang="en-US" dirty="0"/>
              <a:t>각 발음 별 </a:t>
            </a:r>
            <a:r>
              <a:rPr lang="en-US" altLang="ko-KR" dirty="0"/>
              <a:t>GRBAS score mean/variance</a:t>
            </a:r>
          </a:p>
          <a:p>
            <a:pPr lvl="2"/>
            <a:r>
              <a:rPr lang="en-US" altLang="ko-KR" dirty="0"/>
              <a:t>G : 3.68 / 0.78</a:t>
            </a:r>
          </a:p>
          <a:p>
            <a:pPr lvl="2"/>
            <a:r>
              <a:rPr lang="en-US" altLang="ko-KR" dirty="0"/>
              <a:t>R : 3.76 / 0.65</a:t>
            </a:r>
          </a:p>
          <a:p>
            <a:pPr lvl="2"/>
            <a:r>
              <a:rPr lang="en-US" altLang="ko-KR" dirty="0"/>
              <a:t>B : 3.88 / 0.91</a:t>
            </a:r>
          </a:p>
          <a:p>
            <a:pPr lvl="2"/>
            <a:r>
              <a:rPr lang="en-US" altLang="ko-KR" dirty="0"/>
              <a:t>A : 3.88 / 0.82</a:t>
            </a:r>
          </a:p>
          <a:p>
            <a:pPr lvl="2"/>
            <a:r>
              <a:rPr lang="en-US" altLang="ko-KR" dirty="0"/>
              <a:t>S : 3.90 / 0.52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6703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1A4E5-71A5-7355-7A7E-7D67106DD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 Setting – Baseline model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8745A3-BC98-4AD9-9D95-8DCA18DC4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CRNN-based GRBAS score regression model</a:t>
            </a:r>
          </a:p>
          <a:p>
            <a:pPr lvl="3"/>
            <a:r>
              <a:rPr lang="en-US" altLang="ko-KR" dirty="0"/>
              <a:t>Ref) Automatic GRBAS Scoring of Pathological Voices using Deep Learning and a Small Set of Labeled Voice data(2025)</a:t>
            </a:r>
          </a:p>
          <a:p>
            <a:r>
              <a:rPr lang="en-US" altLang="ko-KR" dirty="0"/>
              <a:t>Waveform </a:t>
            </a:r>
            <a:r>
              <a:rPr lang="ko-KR" altLang="en-US" dirty="0"/>
              <a:t>을 </a:t>
            </a:r>
            <a:r>
              <a:rPr lang="en-US" altLang="ko-KR" dirty="0"/>
              <a:t>Audio frontend</a:t>
            </a:r>
            <a:r>
              <a:rPr lang="ko-KR" altLang="en-US" dirty="0"/>
              <a:t> 에 입력</a:t>
            </a:r>
            <a:r>
              <a:rPr lang="en-US" altLang="ko-KR" dirty="0"/>
              <a:t>, 3</a:t>
            </a:r>
            <a:r>
              <a:rPr lang="ko-KR" altLang="en-US" dirty="0"/>
              <a:t>가지 </a:t>
            </a:r>
            <a:r>
              <a:rPr lang="en-US" altLang="ko-KR" dirty="0"/>
              <a:t>spectrogram </a:t>
            </a:r>
            <a:r>
              <a:rPr lang="ko-KR" altLang="en-US" dirty="0"/>
              <a:t>을 추출한다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Mel-log power spectrogram</a:t>
            </a:r>
          </a:p>
          <a:p>
            <a:pPr lvl="2"/>
            <a:r>
              <a:rPr lang="en-US" altLang="ko-KR" dirty="0"/>
              <a:t>Instantaneous frequency spectrogram</a:t>
            </a:r>
          </a:p>
          <a:p>
            <a:pPr lvl="2"/>
            <a:r>
              <a:rPr lang="en-US" altLang="ko-KR" dirty="0"/>
              <a:t>Group delay spectrogram</a:t>
            </a:r>
          </a:p>
          <a:p>
            <a:r>
              <a:rPr lang="ko-KR" altLang="en-US" dirty="0"/>
              <a:t>생성된 </a:t>
            </a:r>
            <a:r>
              <a:rPr lang="en-US" altLang="ko-KR" dirty="0"/>
              <a:t>3</a:t>
            </a:r>
            <a:r>
              <a:rPr lang="ko-KR" altLang="en-US" dirty="0"/>
              <a:t>가지 </a:t>
            </a:r>
            <a:r>
              <a:rPr lang="en-US" altLang="ko-KR" dirty="0"/>
              <a:t>spectrogram </a:t>
            </a:r>
            <a:r>
              <a:rPr lang="ko-KR" altLang="en-US" dirty="0"/>
              <a:t>을 </a:t>
            </a:r>
            <a:r>
              <a:rPr lang="en-US" altLang="ko-KR" dirty="0"/>
              <a:t>CRNN encoder </a:t>
            </a:r>
            <a:r>
              <a:rPr lang="ko-KR" altLang="en-US" dirty="0"/>
              <a:t>와</a:t>
            </a:r>
            <a:r>
              <a:rPr lang="en-US" altLang="ko-KR" dirty="0"/>
              <a:t> MLP head</a:t>
            </a:r>
            <a:r>
              <a:rPr lang="ko-KR" altLang="en-US" dirty="0"/>
              <a:t>를 통과시킨다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출력은 </a:t>
            </a:r>
            <a:r>
              <a:rPr lang="en-US" altLang="ko-KR" dirty="0"/>
              <a:t>GRBAS score</a:t>
            </a:r>
            <a:r>
              <a:rPr lang="ko-KR" altLang="en-US" dirty="0"/>
              <a:t>에 대한 </a:t>
            </a:r>
            <a:r>
              <a:rPr lang="en-US" altLang="ko-KR" dirty="0"/>
              <a:t>probability distribution </a:t>
            </a:r>
            <a:r>
              <a:rPr lang="ko-KR" altLang="en-US" dirty="0"/>
              <a:t>으로 주어진다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5" name="그림 4" descr="텍스트, 스크린샷, 도표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D52B126-C317-6F94-47AA-26567C5D4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020" y="2373020"/>
            <a:ext cx="3099760" cy="374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40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214386-94F2-6CDC-2B70-35455946EBB7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altLang="ko-KR" dirty="0"/>
              <a:t>RL algorithm : Double DQN based masking region optimize</a:t>
            </a:r>
          </a:p>
          <a:p>
            <a:endParaRPr lang="en-US" altLang="ko-KR" dirty="0"/>
          </a:p>
          <a:p>
            <a:r>
              <a:rPr lang="en-US" altLang="ko-KR" dirty="0"/>
              <a:t>Policy net </a:t>
            </a:r>
            <a:r>
              <a:rPr lang="ko-KR" altLang="en-US" dirty="0"/>
              <a:t>수식 </a:t>
            </a:r>
            <a:r>
              <a:rPr lang="en-US" altLang="ko-KR" dirty="0"/>
              <a:t>(action </a:t>
            </a:r>
            <a:r>
              <a:rPr lang="ko-KR" altLang="en-US" dirty="0"/>
              <a:t>선택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Target net </a:t>
            </a:r>
            <a:r>
              <a:rPr lang="ko-KR" altLang="en-US" dirty="0"/>
              <a:t>수식 </a:t>
            </a:r>
            <a:r>
              <a:rPr lang="en-US" altLang="ko-KR" dirty="0"/>
              <a:t>(Q-value </a:t>
            </a:r>
            <a:r>
              <a:rPr lang="ko-KR" altLang="en-US" dirty="0"/>
              <a:t>계산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5341E-7EBB-18AF-C14B-A0CBDB63C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State : Input tensor + </a:t>
            </a:r>
            <a:r>
              <a:rPr lang="en-US" altLang="ko-KR" dirty="0" err="1"/>
              <a:t>Mask</a:t>
            </a:r>
            <a:r>
              <a:rPr lang="en-US" altLang="ko-KR" sz="1200" dirty="0" err="1"/>
              <a:t>t</a:t>
            </a:r>
            <a:r>
              <a:rPr lang="en-US" altLang="ko-KR" sz="1200" dirty="0"/>
              <a:t> </a:t>
            </a:r>
            <a:r>
              <a:rPr lang="en-US" altLang="ko-KR" dirty="0"/>
              <a:t> (t : </a:t>
            </a:r>
            <a:r>
              <a:rPr lang="ko-KR" altLang="en-US" dirty="0"/>
              <a:t>현재 시점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기본 입력 </a:t>
            </a:r>
            <a:r>
              <a:rPr lang="ko-KR" altLang="en-US" dirty="0" err="1"/>
              <a:t>텐서</a:t>
            </a:r>
            <a:r>
              <a:rPr lang="en-US" altLang="ko-KR" dirty="0"/>
              <a:t>(mel-spec)</a:t>
            </a:r>
            <a:r>
              <a:rPr lang="ko-KR" altLang="en-US" dirty="0"/>
              <a:t>와 초기부터 현재까지의 </a:t>
            </a:r>
            <a:r>
              <a:rPr lang="ko-KR" altLang="en-US" dirty="0" err="1"/>
              <a:t>마스킹</a:t>
            </a:r>
            <a:r>
              <a:rPr lang="ko-KR" altLang="en-US" dirty="0"/>
              <a:t> 영역</a:t>
            </a:r>
            <a:endParaRPr lang="en-US" altLang="ko-KR" dirty="0"/>
          </a:p>
          <a:p>
            <a:r>
              <a:rPr lang="en-US" altLang="ko-KR" dirty="0"/>
              <a:t>Action : grid</a:t>
            </a:r>
            <a:r>
              <a:rPr lang="ko-KR" altLang="en-US" dirty="0"/>
              <a:t>를 통해 나누어진 </a:t>
            </a:r>
            <a:r>
              <a:rPr lang="en-US" altLang="ko-KR" dirty="0"/>
              <a:t>tensor patch</a:t>
            </a:r>
            <a:r>
              <a:rPr lang="ko-KR" altLang="en-US" dirty="0"/>
              <a:t>의 </a:t>
            </a:r>
            <a:r>
              <a:rPr lang="en-US" altLang="ko-KR" dirty="0"/>
              <a:t>masking </a:t>
            </a:r>
            <a:r>
              <a:rPr lang="ko-KR" altLang="en-US" dirty="0"/>
              <a:t>선택</a:t>
            </a:r>
            <a:r>
              <a:rPr lang="en-US" altLang="ko-KR" dirty="0"/>
              <a:t>/</a:t>
            </a:r>
            <a:r>
              <a:rPr lang="ko-KR" altLang="en-US" dirty="0"/>
              <a:t>해제</a:t>
            </a:r>
            <a:endParaRPr lang="en-US" altLang="ko-KR" dirty="0"/>
          </a:p>
          <a:p>
            <a:pPr lvl="1"/>
            <a:r>
              <a:rPr lang="ko-KR" altLang="en-US" dirty="0"/>
              <a:t>음성 데이터 특성상 시계열에 따라 상하좌우 </a:t>
            </a:r>
            <a:r>
              <a:rPr lang="en-US" altLang="ko-KR" dirty="0"/>
              <a:t>patch </a:t>
            </a:r>
            <a:r>
              <a:rPr lang="ko-KR" altLang="en-US" dirty="0"/>
              <a:t>간 </a:t>
            </a:r>
            <a:r>
              <a:rPr lang="ko-KR" altLang="en-US" dirty="0" err="1"/>
              <a:t>연관관게가</a:t>
            </a:r>
            <a:r>
              <a:rPr lang="ko-KR" altLang="en-US" dirty="0"/>
              <a:t> 크므로 </a:t>
            </a:r>
            <a:r>
              <a:rPr lang="en-US" altLang="ko-KR" dirty="0"/>
              <a:t>target patch </a:t>
            </a:r>
            <a:r>
              <a:rPr lang="ko-KR" altLang="en-US" dirty="0"/>
              <a:t>기준 </a:t>
            </a:r>
            <a:r>
              <a:rPr lang="en-US" altLang="ko-KR" dirty="0"/>
              <a:t>8-neighbor </a:t>
            </a:r>
            <a:r>
              <a:rPr lang="ko-KR" altLang="en-US" dirty="0"/>
              <a:t>영역을 자동으로 선택함</a:t>
            </a:r>
            <a:endParaRPr lang="en-US" altLang="ko-KR" dirty="0"/>
          </a:p>
          <a:p>
            <a:r>
              <a:rPr lang="en-US" altLang="ko-KR" dirty="0"/>
              <a:t>Reward : Target class</a:t>
            </a:r>
            <a:r>
              <a:rPr lang="ko-KR" altLang="en-US" dirty="0"/>
              <a:t>에 대한 모델 예측 확률 증가영역 탐색</a:t>
            </a:r>
            <a:endParaRPr lang="en-US" altLang="ko-KR" dirty="0"/>
          </a:p>
          <a:p>
            <a:pPr lvl="3"/>
            <a:r>
              <a:rPr lang="ko-KR" altLang="en-US" dirty="0"/>
              <a:t>점수</a:t>
            </a:r>
            <a:r>
              <a:rPr lang="en-US" altLang="ko-KR" dirty="0"/>
              <a:t>(p)</a:t>
            </a:r>
            <a:r>
              <a:rPr lang="ko-KR" altLang="en-US" dirty="0"/>
              <a:t> 상승 시 보상 획득 </a:t>
            </a:r>
            <a:r>
              <a:rPr lang="en-US" altLang="ko-KR" dirty="0"/>
              <a:t>(+100*</a:t>
            </a:r>
            <a:r>
              <a:rPr lang="el-GR" altLang="ko-KR" dirty="0"/>
              <a:t>Δ</a:t>
            </a:r>
            <a:r>
              <a:rPr lang="en-US" altLang="ko-KR" dirty="0"/>
              <a:t>p)</a:t>
            </a:r>
          </a:p>
          <a:p>
            <a:pPr lvl="3"/>
            <a:r>
              <a:rPr lang="ko-KR" altLang="en-US" dirty="0"/>
              <a:t>점수 불변 및 하락 시 보상 감소 </a:t>
            </a:r>
            <a:r>
              <a:rPr lang="en-US" altLang="ko-KR" dirty="0"/>
              <a:t>(-0.5/-1.0)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0740D7-EF20-5CB9-3245-08DD00A8C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 Setting – State/Action/Reward + RL algorithm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AA87F4-DC82-A072-E00B-3BC494CC2633}"/>
                  </a:ext>
                </a:extLst>
              </p:cNvPr>
              <p:cNvSpPr txBox="1"/>
              <p:nvPr/>
            </p:nvSpPr>
            <p:spPr>
              <a:xfrm>
                <a:off x="6767512" y="2840114"/>
                <a:ext cx="2718693" cy="4110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𝑎𝑟𝑔</m:t>
                              </m:r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ko-KR" altLang="en-US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AA87F4-DC82-A072-E00B-3BC494CC26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7512" y="2840114"/>
                <a:ext cx="2718693" cy="411010"/>
              </a:xfrm>
              <a:prstGeom prst="rect">
                <a:avLst/>
              </a:prstGeom>
              <a:blipFill>
                <a:blip r:embed="rId2"/>
                <a:stretch>
                  <a:fillRect l="-673" r="-2691" b="-104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8862C06-4AB1-0AB0-5CF4-61A5968AD448}"/>
                  </a:ext>
                </a:extLst>
              </p:cNvPr>
              <p:cNvSpPr txBox="1"/>
              <p:nvPr/>
            </p:nvSpPr>
            <p:spPr>
              <a:xfrm>
                <a:off x="6767512" y="3810181"/>
                <a:ext cx="3309367" cy="2995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𝑡𝑎𝑟𝑔𝑒𝑡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ko-KR" altLang="en-US" b="0" i="1" smtClean="0">
                          <a:latin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−(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8862C06-4AB1-0AB0-5CF4-61A5968AD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7512" y="3810181"/>
                <a:ext cx="3309367" cy="299569"/>
              </a:xfrm>
              <a:prstGeom prst="rect">
                <a:avLst/>
              </a:prstGeom>
              <a:blipFill>
                <a:blip r:embed="rId3"/>
                <a:stretch>
                  <a:fillRect l="-1842" r="-2210" b="-265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9013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tendard">
      <a:majorFont>
        <a:latin typeface="Pretendard Black"/>
        <a:ea typeface="Pretendard Black"/>
        <a:cs typeface=""/>
      </a:majorFont>
      <a:minorFont>
        <a:latin typeface="Pretendard Medium"/>
        <a:ea typeface="Pretendard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4615</TotalTime>
  <Words>1033</Words>
  <Application>Microsoft Office PowerPoint</Application>
  <PresentationFormat>와이드스크린</PresentationFormat>
  <Paragraphs>96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Cambria Math</vt:lpstr>
      <vt:lpstr>맑은 고딕</vt:lpstr>
      <vt:lpstr>Pretendard Medium</vt:lpstr>
      <vt:lpstr>Arial</vt:lpstr>
      <vt:lpstr>Pretendard Black</vt:lpstr>
      <vt:lpstr>Pretendard</vt:lpstr>
      <vt:lpstr>Office 테마</vt:lpstr>
      <vt:lpstr>RL Project</vt:lpstr>
      <vt:lpstr>Index</vt:lpstr>
      <vt:lpstr>Introduction (1)</vt:lpstr>
      <vt:lpstr>Introduction (2) – 프로젝트 선정 이유</vt:lpstr>
      <vt:lpstr>Introduction (3) - 제한사항</vt:lpstr>
      <vt:lpstr>Introduction (4) – GRBAS score</vt:lpstr>
      <vt:lpstr>Dataset</vt:lpstr>
      <vt:lpstr>Experiment Setting – Baseline model</vt:lpstr>
      <vt:lpstr>Experiment Setting – State/Action/Reward + RL algorithm</vt:lpstr>
      <vt:lpstr>Experiment Setting – Hyperparameter &amp; Environment</vt:lpstr>
      <vt:lpstr>Result – Regression</vt:lpstr>
      <vt:lpstr>Result - Explainability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Junhyung Kim</dc:creator>
  <cp:lastModifiedBy>이재영</cp:lastModifiedBy>
  <cp:revision>115</cp:revision>
  <dcterms:created xsi:type="dcterms:W3CDTF">2019-12-02T10:56:28Z</dcterms:created>
  <dcterms:modified xsi:type="dcterms:W3CDTF">2025-12-09T20:35:31Z</dcterms:modified>
</cp:coreProperties>
</file>

<file path=docProps/thumbnail.jpeg>
</file>